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0" r:id="rId7"/>
    <p:sldId id="281" r:id="rId8"/>
    <p:sldId id="282" r:id="rId9"/>
    <p:sldId id="283" r:id="rId10"/>
    <p:sldId id="261" r:id="rId11"/>
    <p:sldId id="284" r:id="rId12"/>
    <p:sldId id="285" r:id="rId13"/>
    <p:sldId id="262" r:id="rId14"/>
    <p:sldId id="286" r:id="rId15"/>
    <p:sldId id="287" r:id="rId16"/>
    <p:sldId id="288" r:id="rId17"/>
    <p:sldId id="289" r:id="rId18"/>
    <p:sldId id="290" r:id="rId19"/>
    <p:sldId id="263" r:id="rId20"/>
    <p:sldId id="291" r:id="rId21"/>
    <p:sldId id="292" r:id="rId22"/>
    <p:sldId id="293" r:id="rId23"/>
    <p:sldId id="294" r:id="rId24"/>
    <p:sldId id="295" r:id="rId25"/>
    <p:sldId id="264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265" r:id="rId34"/>
    <p:sldId id="266" r:id="rId35"/>
    <p:sldId id="267" r:id="rId36"/>
    <p:sldId id="268" r:id="rId37"/>
    <p:sldId id="270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271" r:id="rId49"/>
    <p:sldId id="272" r:id="rId50"/>
    <p:sldId id="278" r:id="rId51"/>
    <p:sldId id="273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4" r:id="rId73"/>
    <p:sldId id="335" r:id="rId74"/>
    <p:sldId id="336" r:id="rId75"/>
    <p:sldId id="337" r:id="rId76"/>
    <p:sldId id="333" r:id="rId77"/>
    <p:sldId id="279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295401"/>
            <a:ext cx="8229600" cy="2305050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Chapter 12</a:t>
            </a:r>
            <a:br>
              <a:rPr lang="en-GB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GB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GB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GB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Project Stakeholder Management</a:t>
            </a:r>
            <a:endParaRPr lang="en-GB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GB" dirty="0" smtClean="0"/>
              <a:t>Power/Interest Grid Matrix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100" name="Picture 4" descr="https://img.bhs4.com/33/b/33b4489577fbbd0b2e27eb73b664ff3f855cc2e9_larg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219200"/>
            <a:ext cx="5467350" cy="54673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9" y="609600"/>
            <a:ext cx="8623271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85800"/>
            <a:ext cx="865264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85800"/>
            <a:ext cx="8526084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62000"/>
            <a:ext cx="8652665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799" y="609600"/>
            <a:ext cx="8688869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Tools and Techniques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371600"/>
            <a:ext cx="851059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Tools and Techniques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219200"/>
            <a:ext cx="8696281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Outputs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0999" y="1219200"/>
            <a:ext cx="8411029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533400"/>
            <a:ext cx="8391634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Times New Roman" pitchFamily="18" charset="0"/>
                <a:cs typeface="Times New Roman" pitchFamily="18" charset="0"/>
              </a:rPr>
              <a:t>Stakeholders</a:t>
            </a:r>
            <a:endParaRPr lang="en-GB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r>
              <a:rPr lang="en-GB" dirty="0" smtClean="0"/>
              <a:t>  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According to the Project Management Institute, the term project stakeholder refers to, "an individual, group, or organization, who may affect, be affected by, or perceive itself to be affected by a decision, activity, or outcome of a project". ISO 21500 uses a similar definition.</a:t>
            </a:r>
            <a:endParaRPr lang="en-GB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62000"/>
            <a:ext cx="8553784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762000"/>
            <a:ext cx="8756783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Tools and Techniques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447800"/>
            <a:ext cx="8954342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85800"/>
            <a:ext cx="8528794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762000"/>
            <a:ext cx="85915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7620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09600"/>
            <a:ext cx="8667404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62000"/>
            <a:ext cx="8794537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Tools and Techniques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295400"/>
            <a:ext cx="8590887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85800"/>
            <a:ext cx="8678238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8764008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685800"/>
            <a:ext cx="8893996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38200"/>
            <a:ext cx="8593015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62000"/>
            <a:ext cx="8618306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GB" sz="4800" b="1" smtClean="0">
                <a:solidFill>
                  <a:srgbClr val="00B0F0"/>
                </a:solidFill>
              </a:rPr>
              <a:t>Chapter 13</a:t>
            </a:r>
          </a:p>
          <a:p>
            <a:pPr algn="ctr">
              <a:buNone/>
            </a:pPr>
            <a:r>
              <a:rPr lang="en-GB" sz="4800" b="1" dirty="0" smtClean="0">
                <a:solidFill>
                  <a:srgbClr val="00B0F0"/>
                </a:solidFill>
              </a:rPr>
              <a:t>Project Procurement Management</a:t>
            </a:r>
            <a:endParaRPr lang="en-GB" sz="4800"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Project procurement management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Project procurement management</a:t>
            </a:r>
            <a:r>
              <a:rPr lang="en-GB" dirty="0" smtClean="0"/>
              <a:t> is the creation of relationships with outside vendors and suppliers for goods and services needed to complete a </a:t>
            </a:r>
            <a:r>
              <a:rPr lang="en-GB" b="1" dirty="0" smtClean="0"/>
              <a:t>project</a:t>
            </a:r>
            <a:r>
              <a:rPr lang="en-GB" dirty="0" smtClean="0"/>
              <a:t>.</a:t>
            </a:r>
          </a:p>
          <a:p>
            <a:r>
              <a:rPr lang="en-GB" dirty="0" smtClean="0"/>
              <a:t>This process is comprised of five steps, including initiating and planning, selecting, contract writing, monitoring, and closing and completing.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 descr="https://www.mymanagementguide.com/wp-content/uploads/2011/03/project-procurement-management-proces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28600"/>
            <a:ext cx="8001000" cy="62569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762000"/>
            <a:ext cx="8270388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00B0F0"/>
                </a:solidFill>
              </a:rPr>
              <a:t>Procurement Plan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Process of documenting project purchasing decisions, specifying the approach, and identifying the potential sellers.</a:t>
            </a:r>
            <a:endParaRPr lang="en-GB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0999" y="762000"/>
            <a:ext cx="8530121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38200"/>
            <a:ext cx="8610600" cy="5448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14400"/>
            <a:ext cx="8893865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9" y="762000"/>
            <a:ext cx="8676167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762000"/>
            <a:ext cx="8883869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62000"/>
            <a:ext cx="8637218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762000"/>
            <a:ext cx="8605816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533400"/>
            <a:ext cx="8931254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9" y="762000"/>
            <a:ext cx="8710863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533400"/>
            <a:ext cx="8760764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838200"/>
            <a:ext cx="888315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685800"/>
            <a:ext cx="8313576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00B0F0"/>
                </a:solidFill>
              </a:rPr>
              <a:t>Control Procurement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Managing procurement relationships, monitoring contract performance and making changes and corrections as per need.</a:t>
            </a: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762000"/>
            <a:ext cx="8618916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09599"/>
            <a:ext cx="8686800" cy="5450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838200"/>
            <a:ext cx="8335754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799" y="609600"/>
            <a:ext cx="864004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685800"/>
            <a:ext cx="841106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14400"/>
            <a:ext cx="8594912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762000"/>
            <a:ext cx="861078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762000"/>
            <a:ext cx="854361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62000"/>
            <a:ext cx="8650145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457200"/>
            <a:ext cx="8458200" cy="6102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62000"/>
            <a:ext cx="8626642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799" y="685800"/>
            <a:ext cx="8658487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457200"/>
            <a:ext cx="8678971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85800"/>
            <a:ext cx="8512479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799" y="685800"/>
            <a:ext cx="8518135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9" y="685800"/>
            <a:ext cx="8610093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9" y="533400"/>
            <a:ext cx="8779279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762000"/>
            <a:ext cx="8469603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9" y="533400"/>
            <a:ext cx="8743863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799" y="609600"/>
            <a:ext cx="859564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09600"/>
            <a:ext cx="8697938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685800"/>
            <a:ext cx="841958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85800"/>
            <a:ext cx="867476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85800"/>
            <a:ext cx="8720172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9" y="685800"/>
            <a:ext cx="8723945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0"/>
            <a:ext cx="8776686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85800"/>
            <a:ext cx="8642412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838200"/>
            <a:ext cx="8598989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09600"/>
            <a:ext cx="8776763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85800"/>
            <a:ext cx="8779914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 algn="ctr">
              <a:buNone/>
            </a:pPr>
            <a:endParaRPr lang="en-GB" b="1" dirty="0" smtClean="0"/>
          </a:p>
          <a:p>
            <a:pPr algn="ctr">
              <a:buNone/>
            </a:pPr>
            <a:r>
              <a:rPr lang="en-GB" sz="5400" b="1" dirty="0" smtClean="0">
                <a:solidFill>
                  <a:srgbClr val="00B0F0"/>
                </a:solidFill>
              </a:rPr>
              <a:t>Good Luck</a:t>
            </a:r>
            <a:endParaRPr lang="en-GB" sz="5400" b="1" dirty="0">
              <a:solidFill>
                <a:srgbClr val="00B0F0"/>
              </a:solidFill>
            </a:endParaRPr>
          </a:p>
        </p:txBody>
      </p:sp>
      <p:pic>
        <p:nvPicPr>
          <p:cNvPr id="29698" name="Picture 2" descr="Related 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9875" y="2514600"/>
            <a:ext cx="3514725" cy="35147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09600"/>
            <a:ext cx="871531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85800"/>
            <a:ext cx="860569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171</Words>
  <Application>Microsoft Office PowerPoint</Application>
  <PresentationFormat>On-screen Show (4:3)</PresentationFormat>
  <Paragraphs>20</Paragraphs>
  <Slides>77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Office Theme</vt:lpstr>
      <vt:lpstr>Chapter 12  Project Stakeholder Management</vt:lpstr>
      <vt:lpstr>Stakeholders</vt:lpstr>
      <vt:lpstr>Slide 3</vt:lpstr>
      <vt:lpstr>Slide 4</vt:lpstr>
      <vt:lpstr>Slide 5</vt:lpstr>
      <vt:lpstr>Slide 6</vt:lpstr>
      <vt:lpstr>Slide 7</vt:lpstr>
      <vt:lpstr>Slide 8</vt:lpstr>
      <vt:lpstr>Slide 9</vt:lpstr>
      <vt:lpstr>Power/Interest Grid Matrix</vt:lpstr>
      <vt:lpstr>Slide 11</vt:lpstr>
      <vt:lpstr>Slide 12</vt:lpstr>
      <vt:lpstr>Slide 13</vt:lpstr>
      <vt:lpstr>Slide 14</vt:lpstr>
      <vt:lpstr>Slide 15</vt:lpstr>
      <vt:lpstr>Tools and Techniques</vt:lpstr>
      <vt:lpstr>Tools and Techniques</vt:lpstr>
      <vt:lpstr>Outputs</vt:lpstr>
      <vt:lpstr>Slide 19</vt:lpstr>
      <vt:lpstr>Slide 20</vt:lpstr>
      <vt:lpstr>Slide 21</vt:lpstr>
      <vt:lpstr>Tools and Techniques</vt:lpstr>
      <vt:lpstr>Slide 23</vt:lpstr>
      <vt:lpstr>Slide 24</vt:lpstr>
      <vt:lpstr>Slide 25</vt:lpstr>
      <vt:lpstr>Slide 26</vt:lpstr>
      <vt:lpstr>Slide 27</vt:lpstr>
      <vt:lpstr>Tools and Techniques</vt:lpstr>
      <vt:lpstr>Slide 29</vt:lpstr>
      <vt:lpstr>Slide 30</vt:lpstr>
      <vt:lpstr>Slide 31</vt:lpstr>
      <vt:lpstr>Slide 32</vt:lpstr>
      <vt:lpstr>Slide 33</vt:lpstr>
      <vt:lpstr>Project procurement management</vt:lpstr>
      <vt:lpstr>Slide 35</vt:lpstr>
      <vt:lpstr>Slide 36</vt:lpstr>
      <vt:lpstr>Procurement Plan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Control Procurement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Stakeholder Management</dc:title>
  <dc:creator>Trailokya ojha</dc:creator>
  <cp:lastModifiedBy>Trailokya ojha</cp:lastModifiedBy>
  <cp:revision>36</cp:revision>
  <dcterms:created xsi:type="dcterms:W3CDTF">2006-08-16T00:00:00Z</dcterms:created>
  <dcterms:modified xsi:type="dcterms:W3CDTF">2019-02-03T13:23:08Z</dcterms:modified>
</cp:coreProperties>
</file>